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35ec35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35ec35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71f82a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71f82a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35ec35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35ec35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b54624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b54624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35ec35c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35ec35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8"/>
          <p:cNvCxnSpPr/>
          <p:nvPr/>
        </p:nvCxnSpPr>
        <p:spPr>
          <a:xfrm>
            <a:off x="4440532" y="1623847"/>
            <a:ext cx="0" cy="1579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8"/>
          <p:cNvSpPr txBox="1"/>
          <p:nvPr/>
        </p:nvSpPr>
        <p:spPr>
          <a:xfrm>
            <a:off x="4795600" y="1510275"/>
            <a:ext cx="3965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&lt;CityLearn Challenge&gt;</a:t>
            </a:r>
            <a:endParaRPr sz="3400">
              <a:solidFill>
                <a:srgbClr val="16245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6245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Project Report</a:t>
            </a:r>
            <a:endParaRPr b="1" sz="2500">
              <a:solidFill>
                <a:srgbClr val="16245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9761"/>
                </a:solidFill>
                <a:latin typeface="Raleway"/>
                <a:ea typeface="Raleway"/>
                <a:cs typeface="Raleway"/>
                <a:sym typeface="Raleway"/>
              </a:rPr>
              <a:t>&lt;Dec 8, 2022&gt;</a:t>
            </a:r>
            <a:endParaRPr sz="25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UA-COLOUR.png"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2007663"/>
            <a:ext cx="3464249" cy="8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/>
        </p:nvSpPr>
        <p:spPr>
          <a:xfrm>
            <a:off x="5999400" y="4332375"/>
            <a:ext cx="284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3D72"/>
                </a:solidFill>
                <a:latin typeface="Raleway"/>
                <a:ea typeface="Raleway"/>
                <a:cs typeface="Raleway"/>
                <a:sym typeface="Raleway"/>
              </a:rPr>
              <a:t>Prepared by: &lt;Hedieh and Rauan&gt;</a:t>
            </a:r>
            <a:endParaRPr sz="1200">
              <a:solidFill>
                <a:srgbClr val="2E3D7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/>
        </p:nvSpPr>
        <p:spPr>
          <a:xfrm>
            <a:off x="379700" y="364375"/>
            <a:ext cx="5462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18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492375" y="336900"/>
            <a:ext cx="1092000" cy="0"/>
          </a:xfrm>
          <a:prstGeom prst="straightConnector1">
            <a:avLst/>
          </a:prstGeom>
          <a:noFill/>
          <a:ln cap="flat" cmpd="sng" w="38100">
            <a:solidFill>
              <a:srgbClr val="0097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9"/>
          <p:cNvSpPr txBox="1"/>
          <p:nvPr/>
        </p:nvSpPr>
        <p:spPr>
          <a:xfrm>
            <a:off x="960025" y="818275"/>
            <a:ext cx="403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Minimize</a:t>
            </a:r>
            <a:endParaRPr b="1" sz="2500"/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11" y="340525"/>
            <a:ext cx="3351598" cy="240980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/>
        </p:nvSpPr>
        <p:spPr>
          <a:xfrm>
            <a:off x="5487525" y="2787612"/>
            <a:ext cx="33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Emission</a:t>
            </a:r>
            <a:endParaRPr b="1" sz="2000"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00" y="1451063"/>
            <a:ext cx="3527750" cy="21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8925" y="3631125"/>
            <a:ext cx="352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Grid load</a:t>
            </a:r>
            <a:endParaRPr b="1" sz="2200"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613" y="23543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3626625" y="4497475"/>
            <a:ext cx="21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Electricity cost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>
            <a:off x="379700" y="364373"/>
            <a:ext cx="5462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Data overview</a:t>
            </a:r>
            <a:endParaRPr sz="18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6" name="Google Shape;56;p10"/>
          <p:cNvCxnSpPr/>
          <p:nvPr/>
        </p:nvCxnSpPr>
        <p:spPr>
          <a:xfrm>
            <a:off x="492375" y="336900"/>
            <a:ext cx="1092000" cy="0"/>
          </a:xfrm>
          <a:prstGeom prst="straightConnector1">
            <a:avLst/>
          </a:prstGeom>
          <a:noFill/>
          <a:ln cap="flat" cmpd="sng" w="38100">
            <a:solidFill>
              <a:srgbClr val="0097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950" y="0"/>
            <a:ext cx="3963402" cy="22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/>
        </p:nvSpPr>
        <p:spPr>
          <a:xfrm>
            <a:off x="2206250" y="222360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Weather</a:t>
            </a:r>
            <a:endParaRPr b="1"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875" y="2012385"/>
            <a:ext cx="2525722" cy="15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875" y="451275"/>
            <a:ext cx="2525722" cy="152449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6442875" y="3532919"/>
            <a:ext cx="25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Electricity cost</a:t>
            </a:r>
            <a:endParaRPr b="1"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0688" y="3116350"/>
            <a:ext cx="2716723" cy="152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/>
        </p:nvSpPr>
        <p:spPr>
          <a:xfrm>
            <a:off x="3530688" y="4644500"/>
            <a:ext cx="27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Carbon intensity</a:t>
            </a:r>
            <a:endParaRPr b="1"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23600"/>
            <a:ext cx="3335301" cy="18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/>
        </p:nvSpPr>
        <p:spPr>
          <a:xfrm>
            <a:off x="0" y="4094825"/>
            <a:ext cx="34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Consumption/Generation of electricity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/>
        </p:nvSpPr>
        <p:spPr>
          <a:xfrm>
            <a:off x="379700" y="364373"/>
            <a:ext cx="5462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  <a:endParaRPr sz="18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1" name="Google Shape;71;p11"/>
          <p:cNvCxnSpPr/>
          <p:nvPr/>
        </p:nvCxnSpPr>
        <p:spPr>
          <a:xfrm>
            <a:off x="492375" y="336900"/>
            <a:ext cx="1092000" cy="0"/>
          </a:xfrm>
          <a:prstGeom prst="straightConnector1">
            <a:avLst/>
          </a:prstGeom>
          <a:noFill/>
          <a:ln cap="flat" cmpd="sng" w="38100">
            <a:solidFill>
              <a:srgbClr val="0097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00" y="940425"/>
            <a:ext cx="5036501" cy="2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/>
        </p:nvSpPr>
        <p:spPr>
          <a:xfrm>
            <a:off x="379700" y="2996025"/>
            <a:ext cx="360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• State input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• Action performance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• Environment changes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• Environment rewards agent</a:t>
            </a:r>
            <a:endParaRPr b="1" sz="1700"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50" y="537000"/>
            <a:ext cx="2997400" cy="118132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/>
        </p:nvSpPr>
        <p:spPr>
          <a:xfrm>
            <a:off x="5809300" y="136800"/>
            <a:ext cx="26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Cumulative</a:t>
            </a:r>
            <a:r>
              <a:rPr b="1" lang="en"/>
              <a:t> reward </a:t>
            </a:r>
            <a:endParaRPr b="1"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805" y="2177025"/>
            <a:ext cx="4117420" cy="8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6044200" y="1859275"/>
            <a:ext cx="27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d</a:t>
            </a:r>
            <a:r>
              <a:rPr b="1" lang="en"/>
              <a:t>iscount</a:t>
            </a:r>
            <a:r>
              <a:rPr b="1" lang="en"/>
              <a:t> rate</a:t>
            </a:r>
            <a:endParaRPr b="1"/>
          </a:p>
        </p:txBody>
      </p:sp>
      <p:sp>
        <p:nvSpPr>
          <p:cNvPr id="78" name="Google Shape;78;p11"/>
          <p:cNvSpPr txBox="1"/>
          <p:nvPr/>
        </p:nvSpPr>
        <p:spPr>
          <a:xfrm>
            <a:off x="265400" y="4167375"/>
            <a:ext cx="282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Episodic vs Continuous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9" name="Google Shape;79;p11"/>
          <p:cNvSpPr/>
          <p:nvPr/>
        </p:nvSpPr>
        <p:spPr>
          <a:xfrm>
            <a:off x="265400" y="4055238"/>
            <a:ext cx="984000" cy="2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1714413" y="3894000"/>
            <a:ext cx="672600" cy="535500"/>
          </a:xfrm>
          <a:prstGeom prst="curvedRightArrow">
            <a:avLst>
              <a:gd fmla="val 22928" name="adj1"/>
              <a:gd fmla="val 50000" name="adj2"/>
              <a:gd fmla="val 16652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 rot="10800000">
            <a:off x="2422088" y="3765575"/>
            <a:ext cx="672600" cy="535500"/>
          </a:xfrm>
          <a:prstGeom prst="curvedRightArrow">
            <a:avLst>
              <a:gd fmla="val 22928" name="adj1"/>
              <a:gd fmla="val 50000" name="adj2"/>
              <a:gd fmla="val 16652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4396175" y="4492650"/>
            <a:ext cx="13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Value</a:t>
            </a:r>
            <a:endParaRPr b="1"/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225" y="3430661"/>
            <a:ext cx="1352575" cy="106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1208" y="3262633"/>
            <a:ext cx="1230650" cy="14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7421850" y="4660675"/>
            <a:ext cx="12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Policy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/>
        </p:nvSpPr>
        <p:spPr>
          <a:xfrm>
            <a:off x="379700" y="364373"/>
            <a:ext cx="5462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1" name="Google Shape;91;p12"/>
          <p:cNvCxnSpPr/>
          <p:nvPr/>
        </p:nvCxnSpPr>
        <p:spPr>
          <a:xfrm>
            <a:off x="492375" y="336900"/>
            <a:ext cx="1092000" cy="0"/>
          </a:xfrm>
          <a:prstGeom prst="straightConnector1">
            <a:avLst/>
          </a:prstGeom>
          <a:noFill/>
          <a:ln cap="flat" cmpd="sng" w="38100">
            <a:solidFill>
              <a:srgbClr val="0097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75" y="336900"/>
            <a:ext cx="5886249" cy="27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25" y="3136828"/>
            <a:ext cx="2832799" cy="14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725" y="3136828"/>
            <a:ext cx="2832799" cy="14883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/>
        </p:nvSpPr>
        <p:spPr>
          <a:xfrm>
            <a:off x="6066725" y="4742525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Emission score</a:t>
            </a:r>
            <a:endParaRPr b="1"/>
          </a:p>
        </p:txBody>
      </p:sp>
      <p:sp>
        <p:nvSpPr>
          <p:cNvPr id="96" name="Google Shape;96;p12"/>
          <p:cNvSpPr txBox="1"/>
          <p:nvPr/>
        </p:nvSpPr>
        <p:spPr>
          <a:xfrm>
            <a:off x="138375" y="4743300"/>
            <a:ext cx="28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 score</a:t>
            </a:r>
            <a:endParaRPr b="1"/>
          </a:p>
        </p:txBody>
      </p:sp>
      <p:sp>
        <p:nvSpPr>
          <p:cNvPr id="97" name="Google Shape;97;p12"/>
          <p:cNvSpPr txBox="1"/>
          <p:nvPr/>
        </p:nvSpPr>
        <p:spPr>
          <a:xfrm>
            <a:off x="1660775" y="3136825"/>
            <a:ext cx="58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Average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/>
        </p:nvSpPr>
        <p:spPr>
          <a:xfrm>
            <a:off x="379700" y="364373"/>
            <a:ext cx="5462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62455"/>
                </a:solidFill>
                <a:latin typeface="Raleway"/>
                <a:ea typeface="Raleway"/>
                <a:cs typeface="Raleway"/>
                <a:sym typeface="Raleway"/>
              </a:rPr>
              <a:t>Project Activities</a:t>
            </a:r>
            <a:endParaRPr sz="1800">
              <a:solidFill>
                <a:srgbClr val="00976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3" name="Google Shape;103;p13"/>
          <p:cNvCxnSpPr/>
          <p:nvPr/>
        </p:nvCxnSpPr>
        <p:spPr>
          <a:xfrm>
            <a:off x="492375" y="336900"/>
            <a:ext cx="1092000" cy="0"/>
          </a:xfrm>
          <a:prstGeom prst="straightConnector1">
            <a:avLst/>
          </a:prstGeom>
          <a:noFill/>
          <a:ln cap="flat" cmpd="sng" w="38100">
            <a:solidFill>
              <a:srgbClr val="00976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